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3" r:id="rId3"/>
    <p:sldId id="264" r:id="rId4"/>
    <p:sldId id="262" r:id="rId5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A29B97"/>
    <a:srgbClr val="61A9DF"/>
    <a:srgbClr val="88BA2F"/>
    <a:srgbClr val="1D4864"/>
    <a:srgbClr val="F8FAFB"/>
    <a:srgbClr val="827E95"/>
    <a:srgbClr val="757794"/>
    <a:srgbClr val="7E8AAC"/>
    <a:srgbClr val="86C7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淺色樣式 1 - 輔色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83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A9FA45B-B68C-C612-F13D-2AE654811A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ctr">
            <a:normAutofit/>
          </a:bodyPr>
          <a:lstStyle>
            <a:lvl1pPr algn="ctr">
              <a:defRPr sz="4000"/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8BCF13B7-7ED5-C392-369D-6C0F6DB8E5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159A50AE-596A-DA45-2533-47E75E4C31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18A28-BBB9-4EB7-B459-A3352A47773E}" type="datetimeFigureOut">
              <a:rPr lang="zh-TW" altLang="en-US" smtClean="0"/>
              <a:t>2025/2/15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C58F4BF1-73F9-6CFA-AB51-8FF6D506C1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B6E6D228-AB49-6920-2967-027DD82C5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50555-F4AE-4952-905C-E04A50C2E41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73501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60995E3-0A55-8C8F-F645-A09EA62C78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ctr">
            <a:normAutofit/>
          </a:bodyPr>
          <a:lstStyle>
            <a:lvl1pPr>
              <a:defRPr sz="3600" b="1"/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404E6C69-EF2C-F7F8-4E77-A1D1C19815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6EC97B2A-F810-EABF-EFC9-59EE96B408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7436F0A3-40DD-F0BB-BFE8-638F4A1A60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18A28-BBB9-4EB7-B459-A3352A47773E}" type="datetimeFigureOut">
              <a:rPr lang="zh-TW" altLang="en-US" smtClean="0"/>
              <a:t>2025/2/15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8B7D37E5-7723-56C8-EA99-3C24EF597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EF7A0076-2069-C7D9-D9FB-F44FFA444D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50555-F4AE-4952-905C-E04A50C2E41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67251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A83A94F-4A6B-F310-B0A5-D2951A3C21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948D9FA5-7103-865C-881F-5C582F49F5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38CF61B-62E6-22FD-58DF-073DACDF8F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18A28-BBB9-4EB7-B459-A3352A47773E}" type="datetimeFigureOut">
              <a:rPr lang="zh-TW" altLang="en-US" smtClean="0"/>
              <a:t>2025/2/15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823A623C-CB3F-FDD1-63ED-24638EE90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529E0D0C-1427-F124-06B3-2132AF8118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50555-F4AE-4952-905C-E04A50C2E41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319299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1BF9B0CE-99A2-08A3-5C34-D60CC2437C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 b="1"/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5EAE4F5F-BB9A-52B9-61B3-0BEBC31564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725FCE13-46D5-236D-D317-0930D4540F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18A28-BBB9-4EB7-B459-A3352A47773E}" type="datetimeFigureOut">
              <a:rPr lang="zh-TW" altLang="en-US" smtClean="0"/>
              <a:t>2025/2/15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15447A4-34B6-E0EB-16F6-5B2CE3205B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42039C6E-E818-3CD5-28BF-2241142CE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50555-F4AE-4952-905C-E04A50C2E41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46566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E7392FF-0C8C-5B49-AD23-3BA796749A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DAC0B7A-69D7-04E7-DE2A-8CEAD0EAA3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8C11F8CE-378D-4EA3-15A8-DFE70D2849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18A28-BBB9-4EB7-B459-A3352A47773E}" type="datetimeFigureOut">
              <a:rPr lang="zh-TW" altLang="en-US" smtClean="0"/>
              <a:t>2025/2/15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8A0AE9E3-FD31-CA48-140B-D42896F8B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133015E-51D0-6354-108E-77DBC78FA4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50555-F4AE-4952-905C-E04A50C2E41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779301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36FDE44-352F-B882-B507-7EF59F5154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ctr">
            <a:normAutofit/>
          </a:bodyPr>
          <a:lstStyle>
            <a:lvl1pPr>
              <a:defRPr sz="4400"/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E7CB802C-CF2D-83B6-33D9-345F5762C5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12851298-43DF-E3B2-7699-6D9370ACE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18A28-BBB9-4EB7-B459-A3352A47773E}" type="datetimeFigureOut">
              <a:rPr lang="zh-TW" altLang="en-US" smtClean="0"/>
              <a:t>2025/2/15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5366CA-1C7F-7511-CE96-451CC05CDB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FE32D5FB-7800-FC89-B0C7-18EE09E4F1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50555-F4AE-4952-905C-E04A50C2E41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583497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DCA8AAE-D085-60CD-4EDB-B72EC85610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30D9826-F933-C114-9C59-DA5C7BB2D8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E07616E0-2329-882A-13C7-D0B2DE7E48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B818A686-BF6D-67E8-7B41-33AEFDFAA2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18A28-BBB9-4EB7-B459-A3352A47773E}" type="datetimeFigureOut">
              <a:rPr lang="zh-TW" altLang="en-US" smtClean="0"/>
              <a:t>2025/2/15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627897D-7B1E-4105-8D1C-477EE3F06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52BB48A1-1176-3789-D213-49D66394FE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50555-F4AE-4952-905C-E04A50C2E41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400203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479AC87-4244-0FBC-5BDA-5493CD2A49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149351"/>
          </a:xfrm>
        </p:spPr>
        <p:txBody>
          <a:bodyPr/>
          <a:lstStyle>
            <a:lvl1pPr>
              <a:defRPr b="1"/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1DFFAC9D-B211-003D-97D8-E5AA51713B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16995"/>
            <a:ext cx="5157787" cy="823912"/>
          </a:xfrm>
        </p:spPr>
        <p:txBody>
          <a:bodyPr anchor="ctr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81874039-1175-C7DC-9811-3CB19920AB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EFF2A22D-9398-69C0-1C80-8658EBE3E7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16995"/>
            <a:ext cx="5183188" cy="823912"/>
          </a:xfrm>
        </p:spPr>
        <p:txBody>
          <a:bodyPr anchor="ctr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A96BC160-F2FB-8A00-B348-61C8EEF65F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66985931-9CED-2640-404A-7D5E74108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18A28-BBB9-4EB7-B459-A3352A47773E}" type="datetimeFigureOut">
              <a:rPr lang="zh-TW" altLang="en-US" smtClean="0"/>
              <a:t>2025/2/15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AE2F4572-7086-1CB6-69B6-1BBFDEFA47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5CF58586-9EFA-AFB4-237F-E02101D5EE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50555-F4AE-4952-905C-E04A50C2E41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21379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62B6FAE-795A-9360-8469-11A12CE180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79CD0782-997A-D17D-4CA4-629FAB37E4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18A28-BBB9-4EB7-B459-A3352A47773E}" type="datetimeFigureOut">
              <a:rPr lang="zh-TW" altLang="en-US" smtClean="0"/>
              <a:t>2025/2/15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AF695E49-1BD3-ABB3-A70E-66682EAC82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68062A4B-C5BD-3FC8-B754-C7C13BA255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50555-F4AE-4952-905C-E04A50C2E41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334726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鮮豔, 圖形, 平面設計, 藝術 的圖片&#10;&#10;自動產生的描述">
            <a:extLst>
              <a:ext uri="{FF2B5EF4-FFF2-40B4-BE49-F238E27FC236}">
                <a16:creationId xmlns:a16="http://schemas.microsoft.com/office/drawing/2014/main" id="{D0728E26-C10E-9825-F6B2-DB9D7D8043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9" y="0"/>
            <a:ext cx="12182302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E83EA19F-884A-DDA3-3C30-40F525466E87}"/>
              </a:ext>
            </a:extLst>
          </p:cNvPr>
          <p:cNvSpPr/>
          <p:nvPr userDrawn="1"/>
        </p:nvSpPr>
        <p:spPr>
          <a:xfrm>
            <a:off x="0" y="0"/>
            <a:ext cx="12182302" cy="6858000"/>
          </a:xfrm>
          <a:prstGeom prst="rect">
            <a:avLst/>
          </a:prstGeom>
          <a:solidFill>
            <a:srgbClr val="F9F9F1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0EC817E7-29FB-DD1B-2A43-1F2ABD8B46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18A28-BBB9-4EB7-B459-A3352A47773E}" type="datetimeFigureOut">
              <a:rPr lang="zh-TW" altLang="en-US" smtClean="0"/>
              <a:t>2025/2/15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CD6A7A73-E878-00A5-F5D0-D83239B4FF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17AEE0C-EC9D-B0C9-4088-00D73B9F4C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50555-F4AE-4952-905C-E04A50C2E41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480749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0EC817E7-29FB-DD1B-2A43-1F2ABD8B46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18A28-BBB9-4EB7-B459-A3352A47773E}" type="datetimeFigureOut">
              <a:rPr lang="zh-TW" altLang="en-US" smtClean="0"/>
              <a:t>2025/2/15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CD6A7A73-E878-00A5-F5D0-D83239B4FF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17AEE0C-EC9D-B0C9-4088-00D73B9F4C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50555-F4AE-4952-905C-E04A50C2E41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944396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3E06F4A-460F-BD6C-F999-AF3201B6A1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ctr">
            <a:normAutofit/>
          </a:bodyPr>
          <a:lstStyle>
            <a:lvl1pPr>
              <a:defRPr sz="3600" b="1"/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7C0216B4-3C0F-9313-4AF9-45EC2EA926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4C9146D6-4F07-E9AC-7EF3-74E81E91FE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72EE6D51-C3A0-3234-DE3B-21EA8CD7AF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18A28-BBB9-4EB7-B459-A3352A47773E}" type="datetimeFigureOut">
              <a:rPr lang="zh-TW" altLang="en-US" smtClean="0"/>
              <a:t>2025/2/15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7CA5082F-0CD9-4B11-381F-63112A1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4E7278E1-4F44-8A3F-2BE5-BA5A9C8F9A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50555-F4AE-4952-905C-E04A50C2E41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468200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DABBC711-0996-D6C9-2729-6B86B741E571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49" y="1138"/>
            <a:ext cx="12182302" cy="6855724"/>
          </a:xfrm>
          <a:prstGeom prst="rect">
            <a:avLst/>
          </a:prstGeom>
        </p:spPr>
      </p:pic>
      <p:sp>
        <p:nvSpPr>
          <p:cNvPr id="8" name="文字方塊 7">
            <a:extLst>
              <a:ext uri="{FF2B5EF4-FFF2-40B4-BE49-F238E27FC236}">
                <a16:creationId xmlns:a16="http://schemas.microsoft.com/office/drawing/2014/main" id="{34849133-3E76-E573-5D6C-7005A5E2503F}"/>
              </a:ext>
            </a:extLst>
          </p:cNvPr>
          <p:cNvSpPr txBox="1"/>
          <p:nvPr userDrawn="1"/>
        </p:nvSpPr>
        <p:spPr>
          <a:xfrm>
            <a:off x="11020926" y="96252"/>
            <a:ext cx="1069974" cy="738664"/>
          </a:xfrm>
          <a:prstGeom prst="rect">
            <a:avLst/>
          </a:prstGeom>
          <a:solidFill>
            <a:srgbClr val="F9F9F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TW" sz="2000" b="1" u="sng" dirty="0">
                <a:solidFill>
                  <a:srgbClr val="1D4864"/>
                </a:solidFill>
              </a:rPr>
              <a:t>APSAA</a:t>
            </a:r>
          </a:p>
          <a:p>
            <a:pPr algn="ctr"/>
            <a:r>
              <a:rPr lang="en-US" altLang="zh-TW" sz="1050" b="1" dirty="0">
                <a:solidFill>
                  <a:srgbClr val="1D4864"/>
                </a:solidFill>
              </a:rPr>
              <a:t>Submission Instructions</a:t>
            </a:r>
            <a:endParaRPr lang="zh-TW" altLang="en-US" sz="1050" b="1" dirty="0">
              <a:solidFill>
                <a:srgbClr val="1D4864"/>
              </a:solidFill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B859FF53-6388-B38D-73F8-F27F14DB6F08}"/>
              </a:ext>
            </a:extLst>
          </p:cNvPr>
          <p:cNvSpPr txBox="1"/>
          <p:nvPr userDrawn="1"/>
        </p:nvSpPr>
        <p:spPr>
          <a:xfrm>
            <a:off x="10079289" y="96252"/>
            <a:ext cx="1069974" cy="707886"/>
          </a:xfrm>
          <a:prstGeom prst="rect">
            <a:avLst/>
          </a:prstGeom>
          <a:solidFill>
            <a:srgbClr val="F9F9F1"/>
          </a:solidFill>
        </p:spPr>
        <p:txBody>
          <a:bodyPr wrap="square" rtlCol="0">
            <a:spAutoFit/>
          </a:bodyPr>
          <a:lstStyle/>
          <a:p>
            <a:pPr algn="ctr"/>
            <a:endParaRPr lang="en-US" altLang="zh-TW" sz="2000" b="1" dirty="0">
              <a:solidFill>
                <a:srgbClr val="1D4864"/>
              </a:solidFill>
            </a:endParaRPr>
          </a:p>
          <a:p>
            <a:pPr algn="ctr"/>
            <a:endParaRPr lang="zh-TW" altLang="en-US" sz="2000" b="1" dirty="0">
              <a:solidFill>
                <a:srgbClr val="1D4864"/>
              </a:solidFill>
            </a:endParaRPr>
          </a:p>
        </p:txBody>
      </p:sp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9E97F245-0B06-3AFD-46A8-1B51888B9C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9F65873-7508-B92F-B781-264C01EDBE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72FA987E-F4BD-7FBA-7F69-E18114ABC86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rgbClr val="1D4864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1pPr>
          </a:lstStyle>
          <a:p>
            <a:fld id="{00718A28-BBB9-4EB7-B459-A3352A47773E}" type="datetimeFigureOut">
              <a:rPr lang="zh-TW" altLang="en-US" smtClean="0"/>
              <a:pPr/>
              <a:t>2025/2/15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09BEEC3A-51F6-F325-3A70-888783A612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rgbClr val="1D4864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A1A7066C-DA14-BFD8-D6F5-E616A5034D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rgbClr val="1D4864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1pPr>
          </a:lstStyle>
          <a:p>
            <a:fld id="{F6650555-F4AE-4952-905C-E04A50C2E413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96490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60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 baseline="0">
          <a:solidFill>
            <a:srgbClr val="1D4864"/>
          </a:solidFill>
          <a:latin typeface="Arial" panose="020B0604020202020204" pitchFamily="34" charset="0"/>
          <a:ea typeface="微軟正黑體" panose="020B0604030504040204" pitchFamily="34" charset="-12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 baseline="0">
          <a:solidFill>
            <a:srgbClr val="1D4864"/>
          </a:solidFill>
          <a:latin typeface="Arial" panose="020B0604020202020204" pitchFamily="34" charset="0"/>
          <a:ea typeface="微軟正黑體" panose="020B0604030504040204" pitchFamily="34" charset="-12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rgbClr val="1D4864"/>
          </a:solidFill>
          <a:latin typeface="Arial" panose="020B0604020202020204" pitchFamily="34" charset="0"/>
          <a:ea typeface="微軟正黑體" panose="020B0604030504040204" pitchFamily="34" charset="-12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 baseline="0">
          <a:solidFill>
            <a:srgbClr val="1D4864"/>
          </a:solidFill>
          <a:latin typeface="Arial" panose="020B0604020202020204" pitchFamily="34" charset="0"/>
          <a:ea typeface="微軟正黑體" panose="020B0604030504040204" pitchFamily="34" charset="-12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 baseline="0">
          <a:solidFill>
            <a:srgbClr val="1D4864"/>
          </a:solidFill>
          <a:latin typeface="Arial" panose="020B0604020202020204" pitchFamily="34" charset="0"/>
          <a:ea typeface="微軟正黑體" panose="020B0604030504040204" pitchFamily="34" charset="-12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 baseline="0">
          <a:solidFill>
            <a:srgbClr val="1D4864"/>
          </a:solidFill>
          <a:latin typeface="Arial" panose="020B0604020202020204" pitchFamily="34" charset="0"/>
          <a:ea typeface="微軟正黑體" panose="020B0604030504040204" pitchFamily="34" charset="-12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package" Target="../embeddings/Microsoft_Excel_Worksheet.xlsx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mailto:service@tcsaward.org.tw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tcsaward.org.tw/en/about/selection2/2025_Instructions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>
            <a:extLst>
              <a:ext uri="{FF2B5EF4-FFF2-40B4-BE49-F238E27FC236}">
                <a16:creationId xmlns:a16="http://schemas.microsoft.com/office/drawing/2014/main" id="{9673CBFD-58CE-6711-8189-7C4F9AB16F11}"/>
              </a:ext>
            </a:extLst>
          </p:cNvPr>
          <p:cNvSpPr txBox="1">
            <a:spLocks/>
          </p:cNvSpPr>
          <p:nvPr/>
        </p:nvSpPr>
        <p:spPr>
          <a:xfrm>
            <a:off x="2299855" y="1267325"/>
            <a:ext cx="7573818" cy="4347411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 baseline="0">
                <a:solidFill>
                  <a:srgbClr val="1D4864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j-cs"/>
              </a:defRPr>
            </a:lvl1pPr>
          </a:lstStyle>
          <a:p>
            <a:pPr algn="ctr"/>
            <a:r>
              <a:rPr lang="en-US" altLang="zh-TW" sz="2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APSAA Submission Instructions:</a:t>
            </a:r>
          </a:p>
          <a:p>
            <a:pPr algn="ctr"/>
            <a:endParaRPr lang="en-US" altLang="zh-TW" dirty="0"/>
          </a:p>
          <a:p>
            <a:pPr algn="ctr"/>
            <a:r>
              <a:rPr lang="en-US" altLang="zh-TW" sz="3200" dirty="0"/>
              <a:t>Step2: Payment Instruction</a:t>
            </a:r>
            <a:endParaRPr lang="zh-TW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4265865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89AAD23-6A7F-2047-38D6-25A01CC103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Calculate the Participation Fee</a:t>
            </a:r>
            <a:endParaRPr lang="zh-TW" altLang="en-US" dirty="0"/>
          </a:p>
        </p:txBody>
      </p:sp>
      <p:sp>
        <p:nvSpPr>
          <p:cNvPr id="10" name="內容版面配置區 9">
            <a:extLst>
              <a:ext uri="{FF2B5EF4-FFF2-40B4-BE49-F238E27FC236}">
                <a16:creationId xmlns:a16="http://schemas.microsoft.com/office/drawing/2014/main" id="{08ED5FF1-D9FA-2E62-8E27-4BE43F6BD1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Double click to input the entries you would like to submit:</a:t>
            </a:r>
            <a:endParaRPr lang="zh-TW" altLang="en-US" dirty="0"/>
          </a:p>
        </p:txBody>
      </p:sp>
      <p:graphicFrame>
        <p:nvGraphicFramePr>
          <p:cNvPr id="9" name="物件 8">
            <a:extLst>
              <a:ext uri="{FF2B5EF4-FFF2-40B4-BE49-F238E27FC236}">
                <a16:creationId xmlns:a16="http://schemas.microsoft.com/office/drawing/2014/main" id="{7EE812BE-C753-62B3-F5A0-A865EDE803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7440070"/>
              </p:ext>
            </p:extLst>
          </p:nvPr>
        </p:nvGraphicFramePr>
        <p:xfrm>
          <a:off x="1030288" y="2473325"/>
          <a:ext cx="10433050" cy="2351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7191343" imgH="1619284" progId="Excel.Sheet.12">
                  <p:embed/>
                </p:oleObj>
              </mc:Choice>
              <mc:Fallback>
                <p:oleObj name="Worksheet" r:id="rId2" imgW="7191343" imgH="1619284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30288" y="2473325"/>
                        <a:ext cx="10433050" cy="2351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692857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C7013D-7226-A760-7290-BEDEC25869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808FBEE-904E-4A8A-E531-4D029B7F8A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Payment Details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96589386-BCE4-915D-BE04-9A43F83437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53334"/>
            <a:ext cx="10515600" cy="4351338"/>
          </a:xfrm>
        </p:spPr>
        <p:txBody>
          <a:bodyPr/>
          <a:lstStyle/>
          <a:p>
            <a:r>
              <a:rPr lang="en-US" altLang="zh-TW" dirty="0"/>
              <a:t>Please remit the Participation Fee to the following account. After the transfer is completed, kindly email the payment receipt to </a:t>
            </a:r>
            <a:r>
              <a:rPr lang="en-US" altLang="zh-TW" dirty="0">
                <a:solidFill>
                  <a:srgbClr val="C0000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service@tcsaward.org.tw</a:t>
            </a:r>
            <a:r>
              <a:rPr lang="en-US" altLang="zh-TW" dirty="0">
                <a:solidFill>
                  <a:srgbClr val="C00000"/>
                </a:solidFill>
              </a:rPr>
              <a:t> </a:t>
            </a:r>
            <a:r>
              <a:rPr lang="en-US" altLang="zh-TW" dirty="0"/>
              <a:t>with email title </a:t>
            </a:r>
            <a:r>
              <a:rPr lang="en-US" altLang="zh-TW" u="sng" dirty="0"/>
              <a:t>[APSAA Fee] Company Name</a:t>
            </a:r>
            <a:r>
              <a:rPr lang="en-US" altLang="zh-TW" dirty="0"/>
              <a:t>. </a:t>
            </a:r>
          </a:p>
          <a:p>
            <a:r>
              <a:rPr lang="en-US" altLang="zh-TW" dirty="0"/>
              <a:t>The Submission Section will be activated upon verification of your payment.</a:t>
            </a:r>
            <a:endParaRPr lang="zh-TW" altLang="en-US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3A9A52C1-A3B5-8D2C-74B2-7CC1E129DD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4889449"/>
              </p:ext>
            </p:extLst>
          </p:nvPr>
        </p:nvGraphicFramePr>
        <p:xfrm>
          <a:off x="1145309" y="3265996"/>
          <a:ext cx="9236363" cy="185420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456873">
                  <a:extLst>
                    <a:ext uri="{9D8B030D-6E8A-4147-A177-3AD203B41FA5}">
                      <a16:colId xmlns:a16="http://schemas.microsoft.com/office/drawing/2014/main" val="1410320611"/>
                    </a:ext>
                  </a:extLst>
                </a:gridCol>
                <a:gridCol w="6779490">
                  <a:extLst>
                    <a:ext uri="{9D8B030D-6E8A-4147-A177-3AD203B41FA5}">
                      <a16:colId xmlns:a16="http://schemas.microsoft.com/office/drawing/2014/main" val="34899285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zh-TW" altLang="en-US" dirty="0"/>
                        <a:t>Bank 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/>
                        <a:t>E.SUN Commercial Bank, Ltd.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0306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TW" dirty="0"/>
                        <a:t>Bank Address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No.115 and 117, Sec.3, Minsheng E. Rd., Taipei City 10546, Taiwan</a:t>
                      </a:r>
                      <a:endParaRPr lang="zh-TW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80123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TW" dirty="0"/>
                        <a:t>Swift Code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ESUNTWTP</a:t>
                      </a:r>
                      <a:endParaRPr lang="zh-TW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4453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dirty="0"/>
                        <a:t>Beneficiary 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dirty="0"/>
                        <a:t>Taiwan Institute for Sustainable Energy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15763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TW" dirty="0"/>
                        <a:t>Bank Account (A/C No)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0026879074816</a:t>
                      </a:r>
                      <a:endParaRPr lang="zh-TW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80487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08337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94C042-597A-6F2B-D5ED-CC7092F8AF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>
            <a:extLst>
              <a:ext uri="{FF2B5EF4-FFF2-40B4-BE49-F238E27FC236}">
                <a16:creationId xmlns:a16="http://schemas.microsoft.com/office/drawing/2014/main" id="{FFB43025-60EC-96B8-D47F-D062998475A9}"/>
              </a:ext>
            </a:extLst>
          </p:cNvPr>
          <p:cNvSpPr txBox="1">
            <a:spLocks/>
          </p:cNvSpPr>
          <p:nvPr/>
        </p:nvSpPr>
        <p:spPr>
          <a:xfrm>
            <a:off x="2299855" y="1267325"/>
            <a:ext cx="7573818" cy="4347411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 baseline="0">
                <a:solidFill>
                  <a:srgbClr val="1D4864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j-cs"/>
              </a:defRPr>
            </a:lvl1pPr>
          </a:lstStyle>
          <a:p>
            <a:pPr algn="ctr"/>
            <a:r>
              <a:rPr lang="en-US" altLang="zh-TW" sz="2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APSAA Submission Instructions:</a:t>
            </a:r>
          </a:p>
          <a:p>
            <a:pPr algn="ctr"/>
            <a:endParaRPr lang="en-US" altLang="zh-TW" dirty="0"/>
          </a:p>
          <a:p>
            <a:pPr algn="ctr"/>
            <a:r>
              <a:rPr lang="en-US" altLang="zh-TW" sz="3200" dirty="0">
                <a:hlinkClick r:id="rId2"/>
              </a:rPr>
              <a:t>M</a:t>
            </a:r>
            <a:r>
              <a:rPr lang="en-US" altLang="zh-TW" sz="2400" dirty="0">
                <a:hlinkClick r:id="rId2"/>
              </a:rPr>
              <a:t>ORE</a:t>
            </a:r>
            <a:r>
              <a:rPr lang="en-US" altLang="zh-TW" sz="3200" dirty="0">
                <a:hlinkClick r:id="rId2"/>
              </a:rPr>
              <a:t> I</a:t>
            </a:r>
            <a:r>
              <a:rPr lang="en-US" altLang="zh-TW" sz="2400" dirty="0">
                <a:hlinkClick r:id="rId2"/>
              </a:rPr>
              <a:t>NFORMATION</a:t>
            </a:r>
            <a:endParaRPr lang="zh-TW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1810888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561</TotalTime>
  <Words>132</Words>
  <Application>Microsoft Office PowerPoint</Application>
  <PresentationFormat>寬螢幕</PresentationFormat>
  <Paragraphs>21</Paragraphs>
  <Slides>4</Slides>
  <Notes>0</Notes>
  <HiddenSlides>0</HiddenSlides>
  <MMClips>0</MMClips>
  <ScaleCrop>false</ScaleCrop>
  <HeadingPairs>
    <vt:vector size="8" baseType="variant">
      <vt:variant>
        <vt:lpstr>使用字型</vt:lpstr>
      </vt:variant>
      <vt:variant>
        <vt:i4>2</vt:i4>
      </vt:variant>
      <vt:variant>
        <vt:lpstr>佈景主題</vt:lpstr>
      </vt:variant>
      <vt:variant>
        <vt:i4>1</vt:i4>
      </vt:variant>
      <vt:variant>
        <vt:lpstr>內嵌 OLE 伺服程式</vt:lpstr>
      </vt:variant>
      <vt:variant>
        <vt:i4>1</vt:i4>
      </vt:variant>
      <vt:variant>
        <vt:lpstr>投影片標題</vt:lpstr>
      </vt:variant>
      <vt:variant>
        <vt:i4>4</vt:i4>
      </vt:variant>
    </vt:vector>
  </HeadingPairs>
  <TitlesOfParts>
    <vt:vector size="8" baseType="lpstr">
      <vt:lpstr>Aptos</vt:lpstr>
      <vt:lpstr>Arial</vt:lpstr>
      <vt:lpstr>Office 佈景主題</vt:lpstr>
      <vt:lpstr>Microsoft Excel 工作表</vt:lpstr>
      <vt:lpstr>PowerPoint 簡報</vt:lpstr>
      <vt:lpstr>Calculate the Participation Fee</vt:lpstr>
      <vt:lpstr>Payment Details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于家茜</dc:creator>
  <cp:lastModifiedBy>于家茜</cp:lastModifiedBy>
  <cp:revision>110</cp:revision>
  <dcterms:created xsi:type="dcterms:W3CDTF">2025-02-10T07:09:38Z</dcterms:created>
  <dcterms:modified xsi:type="dcterms:W3CDTF">2025-02-15T10:19:19Z</dcterms:modified>
</cp:coreProperties>
</file>